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1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4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1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0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2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9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9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4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AFD3-2374-49F4-8EDC-D2B42EE208B3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C7AA2-43C3-42DD-A1BE-28BAD58F7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1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208" y="1"/>
            <a:ext cx="4199791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885" y="1"/>
            <a:ext cx="4431322" cy="68579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60884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2" y="-1"/>
            <a:ext cx="12161520" cy="6871112"/>
          </a:xfrm>
          <a:prstGeom prst="rect">
            <a:avLst/>
          </a:prstGeom>
          <a:solidFill>
            <a:schemeClr val="bg1">
              <a:lumMod val="50000"/>
              <a:alpha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spc="3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Holiday</a:t>
            </a:r>
            <a:r>
              <a:rPr lang="en-US" sz="3600" b="1" spc="300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b="1" spc="3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Decoration </a:t>
            </a:r>
            <a:r>
              <a:rPr lang="en-US" sz="3600" b="1" spc="3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Safety</a:t>
            </a:r>
            <a:r>
              <a:rPr lang="en-US" sz="3600" b="1" spc="3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:</a:t>
            </a:r>
          </a:p>
          <a:p>
            <a:pPr algn="ctr"/>
            <a:endParaRPr lang="en-US" sz="900" b="1" spc="300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500" b="1" dirty="0" smtClean="0"/>
              <a:t>Electric string lights and wiring must be Underwriters Laboratories (or equivalent) approved.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Do Not link </a:t>
            </a:r>
            <a:r>
              <a:rPr lang="en-US" sz="2500" b="1" dirty="0"/>
              <a:t>more than 3 strands of holiday lights</a:t>
            </a:r>
            <a:r>
              <a:rPr lang="en-US" sz="2500" b="1" dirty="0" smtClean="0"/>
              <a:t>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Always </a:t>
            </a:r>
            <a:r>
              <a:rPr lang="en-US" sz="2500" b="1" dirty="0"/>
              <a:t>unplug electrical decorations before replacing bulbs or fuses.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Turn OFF </a:t>
            </a:r>
            <a:r>
              <a:rPr lang="en-US" sz="2500" b="1" dirty="0"/>
              <a:t>decorations before leaving the office, your home, or going to sleep.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Inspect all electrical decorations for damage before use. </a:t>
            </a:r>
          </a:p>
          <a:p>
            <a:pPr lvl="2"/>
            <a:r>
              <a:rPr lang="en-US" sz="2500" b="1" dirty="0" smtClean="0"/>
              <a:t>- Damaged cords may cause a serious shock or can start a fire. </a:t>
            </a:r>
          </a:p>
          <a:p>
            <a:pPr lvl="2"/>
            <a:r>
              <a:rPr lang="en-US" sz="2500" b="1" dirty="0" smtClean="0"/>
              <a:t>- Ensure they don’t have any frayed or pinched wires. </a:t>
            </a:r>
          </a:p>
          <a:p>
            <a:r>
              <a:rPr lang="en-US" sz="2500" b="1" dirty="0"/>
              <a:t>	</a:t>
            </a:r>
            <a:r>
              <a:rPr lang="en-US" sz="2500" b="1" dirty="0" smtClean="0"/>
              <a:t>- Discard any worn decorations. </a:t>
            </a:r>
            <a:r>
              <a:rPr lang="en-US" sz="2500" b="1" dirty="0"/>
              <a:t>	</a:t>
            </a:r>
            <a:endParaRPr lang="en-US" sz="2500" b="1" dirty="0" smtClean="0"/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Decorations shall be noncombustible or fire retardant. </a:t>
            </a:r>
          </a:p>
          <a:p>
            <a:pPr lvl="1"/>
            <a:r>
              <a:rPr lang="en-US" sz="2500" b="1" dirty="0" smtClean="0"/>
              <a:t>	- Use </a:t>
            </a:r>
            <a:r>
              <a:rPr lang="en-US" sz="2500" b="1" dirty="0"/>
              <a:t>of an open flame is PROHIBITED. </a:t>
            </a:r>
            <a:endParaRPr lang="en-US" sz="2500" b="1" dirty="0" smtClean="0"/>
          </a:p>
          <a:p>
            <a:pPr lvl="1"/>
            <a:endParaRPr lang="en-US" sz="800" b="1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500" b="1" dirty="0" smtClean="0"/>
              <a:t>Decorations </a:t>
            </a:r>
            <a:r>
              <a:rPr lang="en-US" sz="2500" b="1" dirty="0"/>
              <a:t>shall NOT obstruct </a:t>
            </a:r>
            <a:r>
              <a:rPr lang="en-US" sz="2500" b="1" dirty="0" smtClean="0"/>
              <a:t>exits (access to, </a:t>
            </a:r>
            <a:r>
              <a:rPr lang="en-US" sz="2500" b="1" dirty="0"/>
              <a:t>egress from, or visibility </a:t>
            </a:r>
            <a:r>
              <a:rPr lang="en-US" sz="2500" b="1" dirty="0" smtClean="0"/>
              <a:t>of). In </a:t>
            </a:r>
            <a:r>
              <a:rPr lang="en-US" sz="2500" b="1" dirty="0"/>
              <a:t>other words don’t hang things across your doors</a:t>
            </a:r>
            <a:r>
              <a:rPr lang="en-US" sz="2500" b="1" dirty="0" smtClean="0"/>
              <a:t>.</a:t>
            </a:r>
            <a:endParaRPr lang="en-US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109497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208" y="1"/>
            <a:ext cx="4199791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885" y="1"/>
            <a:ext cx="4431322" cy="68579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60884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-97750"/>
            <a:ext cx="12192000" cy="6955750"/>
          </a:xfrm>
          <a:prstGeom prst="rect">
            <a:avLst/>
          </a:prstGeom>
          <a:solidFill>
            <a:schemeClr val="bg1">
              <a:lumMod val="5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spc="3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Holiday</a:t>
            </a:r>
            <a:r>
              <a:rPr lang="en-US" sz="3600" b="1" spc="300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b="1" spc="3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Decoration </a:t>
            </a:r>
            <a:r>
              <a:rPr lang="en-US" sz="3600" b="1" spc="3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Safety</a:t>
            </a:r>
            <a:r>
              <a:rPr lang="en-US" sz="1600" dirty="0" smtClean="0">
                <a:ln w="0"/>
                <a:latin typeface="Arial Black" panose="020B0A04020102020204" pitchFamily="34" charset="0"/>
              </a:rPr>
              <a:t>(continued)</a:t>
            </a:r>
          </a:p>
          <a:p>
            <a:pPr algn="ctr"/>
            <a:endParaRPr lang="en-US" sz="200" b="1" spc="3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500" b="1" dirty="0" smtClean="0"/>
              <a:t>Use </a:t>
            </a:r>
            <a:r>
              <a:rPr lang="en-US" sz="2500" b="1" dirty="0"/>
              <a:t>lights where they are supposed to be used. (Indoor lights used indoors &amp; outdoor lights used outdoors.)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Protect electrical cords from damage. </a:t>
            </a:r>
          </a:p>
          <a:p>
            <a:pPr marL="971550" lvl="0"/>
            <a:r>
              <a:rPr lang="en-US" sz="2500" b="1" dirty="0" smtClean="0"/>
              <a:t>- Cords should never be pinched by furniture, forced into small spaces, placed under rugs, located near heat sources or attached by nails, tacks, or staples. </a:t>
            </a:r>
          </a:p>
          <a:p>
            <a:pPr lvl="0"/>
            <a:r>
              <a:rPr lang="en-US" sz="2500" b="1" dirty="0" smtClean="0"/>
              <a:t>	- Use </a:t>
            </a:r>
            <a:r>
              <a:rPr lang="en-US" sz="2500" b="1" dirty="0"/>
              <a:t>insulated clip </a:t>
            </a:r>
            <a:r>
              <a:rPr lang="en-US" sz="2500" b="1" dirty="0" smtClean="0"/>
              <a:t>hangers.</a:t>
            </a:r>
          </a:p>
          <a:p>
            <a:pPr lvl="0"/>
            <a:endParaRPr lang="en-US" sz="800" b="1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500" b="1" dirty="0" smtClean="0"/>
              <a:t>Do </a:t>
            </a:r>
            <a:r>
              <a:rPr lang="en-US" sz="2500" b="1" dirty="0"/>
              <a:t>not place extension cords where they could cause a tripping hazard, like doorways.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Never </a:t>
            </a:r>
            <a:r>
              <a:rPr lang="en-US" sz="2500" b="1" dirty="0"/>
              <a:t>string extension cords together (NO daisy chains!!!)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>
                <a:solidFill>
                  <a:prstClr val="black"/>
                </a:solidFill>
              </a:rPr>
              <a:t>Avoid </a:t>
            </a:r>
            <a:r>
              <a:rPr lang="en-US" sz="2500" b="1" dirty="0">
                <a:solidFill>
                  <a:prstClr val="black"/>
                </a:solidFill>
              </a:rPr>
              <a:t>overloading outlets and only plug one high-wattage appliance into each outlet.</a:t>
            </a:r>
            <a:endParaRPr lang="en-US" sz="2500" b="1" dirty="0"/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NEVER </a:t>
            </a:r>
            <a:r>
              <a:rPr lang="en-US" sz="2500" b="1" dirty="0"/>
              <a:t>block fire exits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Do </a:t>
            </a:r>
            <a:r>
              <a:rPr lang="en-US" sz="2500" b="1" dirty="0"/>
              <a:t>not </a:t>
            </a:r>
            <a:r>
              <a:rPr lang="en-US" sz="2500" b="1" dirty="0" smtClean="0"/>
              <a:t>hang decorations on </a:t>
            </a:r>
            <a:r>
              <a:rPr lang="en-US" sz="2500" b="1" dirty="0" smtClean="0"/>
              <a:t>sprinklers/alarms or </a:t>
            </a:r>
            <a:r>
              <a:rPr lang="en-US" sz="2500" b="1" smtClean="0"/>
              <a:t>block them with </a:t>
            </a:r>
            <a:r>
              <a:rPr lang="en-US" sz="2500" b="1" dirty="0"/>
              <a:t>anything!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500" b="1" dirty="0" smtClean="0"/>
              <a:t>If </a:t>
            </a:r>
            <a:r>
              <a:rPr lang="en-US" sz="2500" b="1" dirty="0"/>
              <a:t>you use a ladder…Heed the warnings on the ladder</a:t>
            </a:r>
            <a:r>
              <a:rPr lang="en-US" sz="25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722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E0E2AC49FDA440A140C213B681A851" ma:contentTypeVersion="19" ma:contentTypeDescription="Create a new document." ma:contentTypeScope="" ma:versionID="4547d18690cd054c3e12466a0a458711">
  <xsd:schema xmlns:xsd="http://www.w3.org/2001/XMLSchema" xmlns:xs="http://www.w3.org/2001/XMLSchema" xmlns:p="http://schemas.microsoft.com/office/2006/metadata/properties" xmlns:ns2="3448e47d-d1b1-4010-a95a-743f610e5d4b" xmlns:ns3="0dbbfff0-131a-4323-a971-83e800e7d8e5" xmlns:ns4="bac4e3eb-747f-43bc-bf10-c1bbb893ecac" targetNamespace="http://schemas.microsoft.com/office/2006/metadata/properties" ma:root="true" ma:fieldsID="9c4e4881bafffe98ab8cfb8a31731584" ns2:_="" ns3:_="" ns4:_="">
    <xsd:import namespace="3448e47d-d1b1-4010-a95a-743f610e5d4b"/>
    <xsd:import namespace="0dbbfff0-131a-4323-a971-83e800e7d8e5"/>
    <xsd:import namespace="bac4e3eb-747f-43bc-bf10-c1bbb893ec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48e47d-d1b1-4010-a95a-743f610e5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5476efd-2625-4ffb-b020-68dbe4abf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bfff0-131a-4323-a971-83e800e7d8e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4e3eb-747f-43bc-bf10-c1bbb893ecac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1160e5e6-5331-4ed5-adf4-4f476fe9c61e}" ma:internalName="TaxCatchAll" ma:showField="CatchAllData" ma:web="ce023348-9c74-4657-8c3e-9231df96b5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448e47d-d1b1-4010-a95a-743f610e5d4b">
      <Terms xmlns="http://schemas.microsoft.com/office/infopath/2007/PartnerControls"/>
    </lcf76f155ced4ddcb4097134ff3c332f>
    <TaxCatchAll xmlns="bac4e3eb-747f-43bc-bf10-c1bbb893ecac" xsi:nil="true"/>
  </documentManagement>
</p:properties>
</file>

<file path=customXml/itemProps1.xml><?xml version="1.0" encoding="utf-8"?>
<ds:datastoreItem xmlns:ds="http://schemas.openxmlformats.org/officeDocument/2006/customXml" ds:itemID="{5C934A35-4278-4FAB-A510-A8FC28C98998}"/>
</file>

<file path=customXml/itemProps2.xml><?xml version="1.0" encoding="utf-8"?>
<ds:datastoreItem xmlns:ds="http://schemas.openxmlformats.org/officeDocument/2006/customXml" ds:itemID="{B0E2FE26-27FD-4F45-90E6-935ED99C0508}"/>
</file>

<file path=customXml/itemProps3.xml><?xml version="1.0" encoding="utf-8"?>
<ds:datastoreItem xmlns:ds="http://schemas.openxmlformats.org/officeDocument/2006/customXml" ds:itemID="{BB536541-CB46-4F44-9385-3E093D7360B2}"/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278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JESSE D MSgt USAF PACAF 354 CES/CEF</dc:creator>
  <cp:lastModifiedBy>TRUESDALE, KANDRA M MSgt USAF USSPACECOM 821 SPTS/SEL</cp:lastModifiedBy>
  <cp:revision>25</cp:revision>
  <dcterms:created xsi:type="dcterms:W3CDTF">2020-10-02T16:21:43Z</dcterms:created>
  <dcterms:modified xsi:type="dcterms:W3CDTF">2020-10-15T08:52:19Z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0x0101008FE0E2AC49FDA440A140C213B681A851</vt:lpwstr>
  </property>
</Properties>
</file>